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33FF-877B-4550-9B1C-201228817D4D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E401A-AA2E-43F9-AB53-E32724D6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8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2889F1-ED2B-4E3E-A976-91F05828E7B5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C523D-264F-4D22-91FE-CE3813C5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9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6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4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Self-blame.</a:t>
            </a:r>
          </a:p>
          <a:p>
            <a:pPr defTabSz="914350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Tendency to believe others see one in a negative light.</a:t>
            </a:r>
          </a:p>
          <a:p>
            <a:pPr defTabSz="914350"/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Odd ideas.</a:t>
            </a:r>
          </a:p>
          <a:p>
            <a:pPr defTabSz="914350"/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0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6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46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8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7092-406C-4DFD-A22E-8C08CD6A96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53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79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4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7092-406C-4DFD-A22E-8C08CD6A96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7092-406C-4DFD-A22E-8C08CD6A96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7092-406C-4DFD-A22E-8C08CD6A9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523D-264F-4D22-91FE-CE3813C5DB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9B0FC-4476-40BE-AAA1-2E5FA6E2F507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D044EDA-442D-4A78-9A8E-63001A2551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Behavioral Health </a:t>
            </a:r>
            <a:br>
              <a:rPr lang="en-US" dirty="0" smtClean="0"/>
            </a:br>
            <a:r>
              <a:rPr lang="en-US" dirty="0" smtClean="0"/>
              <a:t>&amp; Substance Abuse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3886200" cy="1825625"/>
          </a:xfrm>
        </p:spPr>
        <p:txBody>
          <a:bodyPr/>
          <a:lstStyle/>
          <a:p>
            <a:r>
              <a:rPr lang="en-US" dirty="0" smtClean="0"/>
              <a:t>Nicole Wolf, 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86702"/>
            <a:ext cx="1377491" cy="14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781800" cy="1420813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Protective Factors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5943600" cy="518160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Good problem solving skills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Feeling of control in their own life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Spirituality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Avoiding substance use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Consistent home routine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Family support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Economic 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onstructive recreation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Feeling close to at least one 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adult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Regular attendance/school performance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endParaRPr lang="en-US" sz="24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495800" y="1447800"/>
            <a:ext cx="4267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rgbClr val="034EA2"/>
              </a:buClr>
            </a:pP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419473" cy="3441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Typical Behaviors vs. Symptoms</a:t>
            </a:r>
            <a:endParaRPr lang="en-US" sz="4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47548"/>
              </p:ext>
            </p:extLst>
          </p:nvPr>
        </p:nvGraphicFramePr>
        <p:xfrm>
          <a:off x="761997" y="1566000"/>
          <a:ext cx="7924802" cy="37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1"/>
                <a:gridCol w="3962401"/>
              </a:tblGrid>
              <a:tr h="376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Typical</a:t>
                      </a:r>
                      <a:r>
                        <a:rPr lang="en-US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Adolescence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Potential Warning Sign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0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Withdrawing from family to spend more time with friends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Withdrawing from friends, family and social activity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0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Wanting more privacy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Becoming secretive; need for privacy seems to be hiding something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0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Moving from childhood likes to teen pursuits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Losing interest in favorite activities and not replacing with other pursuits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13564" y="1981200"/>
            <a:ext cx="4174906" cy="427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ADD/ADHD/ODD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Anxiety Disorders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Bipolar Disorder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Depression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Eating Disorders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Psychosis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Substance Use Disorders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20813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US" sz="40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lang="en-US" sz="40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ome of the Disorders You’ve Heard </a:t>
            </a:r>
            <a:r>
              <a:rPr lang="en-US" sz="40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bout?</a:t>
            </a:r>
            <a:endParaRPr lang="en-US" sz="4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2209800"/>
            <a:ext cx="4038600" cy="3016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1271488" y="342184"/>
            <a:ext cx="6705600" cy="915833"/>
          </a:xfrm>
        </p:spPr>
        <p:txBody>
          <a:bodyPr rIns="132080">
            <a:normAutofit fontScale="90000"/>
          </a:bodyPr>
          <a:lstStyle/>
          <a:p>
            <a:pPr indent="0" algn="ctr" eaLnBrk="1" hangingPunct="1"/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Signs &amp; Symptoms: Physical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38200" y="1447800"/>
            <a:ext cx="3901068" cy="4815164"/>
          </a:xfrm>
          <a:prstGeom prst="rect">
            <a:avLst/>
          </a:prstGeom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Cardiovascular: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 pounding heart, chest pain, blushing.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Respiratory: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shortness of breath.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Neurological: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dizziness, headache, sweating.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Hormonal: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irregular menstrual cycle, loss of nocturnal emissions, loss of sexual desire.</a:t>
            </a:r>
            <a:endParaRPr lang="en-US" sz="24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82190" y="1447800"/>
            <a:ext cx="3776010" cy="4778029"/>
          </a:xfrm>
          <a:prstGeom prst="rect">
            <a:avLst/>
          </a:prstGeom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Gastrointestinal: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dry mouth, stomach pains, nausea, vomiting, diarrhea.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Musculoskeletal: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aches and pains, restlessness,, inability to relax.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Pattern adjustments: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noticeable changes to sleep or appetite.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Appearance: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Change in hygiene, unkempt,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weight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gain or loss.</a:t>
            </a:r>
          </a:p>
          <a:p>
            <a:pPr>
              <a:spcBef>
                <a:spcPts val="1200"/>
              </a:spcBef>
              <a:buClr>
                <a:srgbClr val="034EA2"/>
              </a:buClr>
            </a:pPr>
            <a:endParaRPr lang="en-US" sz="24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/>
          </a:bodyPr>
          <a:lstStyle/>
          <a:p>
            <a:pPr indent="0" algn="ctr" eaLnBrk="1" hangingPunct="1"/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Signs &amp; Symptoms: Emotions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360487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Depressed mood and/or mood swings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Unrealistic or excessive anxiety or guilt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Excessive irritability or anger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Lack of inhibition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1360487"/>
            <a:ext cx="43434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Lack of emotion or emotional response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Helplessness or hopelessness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Oversensitivity to comments/criticism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Low self-esteem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215759"/>
            <a:ext cx="640080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Symptoms:  Behaviors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Crying spells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Withdrawal from others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Inability to manage responsibilities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Loss of interest in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personal appearance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Loss of motivation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Slow movement</a:t>
            </a:r>
          </a:p>
          <a:p>
            <a:pPr>
              <a:spcBef>
                <a:spcPts val="0"/>
              </a:spcBef>
              <a:buClr>
                <a:srgbClr val="034EA2"/>
              </a:buClr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267200" y="1600200"/>
            <a:ext cx="441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Use of drugs and alcohol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Changes in energy level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Obsessive or compulsive behavior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Avoidance or phobic behavior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Showing distress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Talking </a:t>
            </a:r>
            <a:r>
              <a:rPr lang="en-US" sz="24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rapidly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Non-suicidal self injury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03367"/>
            <a:ext cx="7405995" cy="915833"/>
          </a:xfrm>
        </p:spPr>
        <p:txBody>
          <a:bodyPr rIns="132080">
            <a:normAutofit fontScale="90000"/>
          </a:bodyPr>
          <a:lstStyle/>
          <a:p>
            <a:pPr indent="0" algn="ctr" eaLnBrk="1" hangingPunct="1"/>
            <a:r>
              <a:rPr lang="en-US" sz="4000" dirty="0" smtClean="0">
                <a:ea typeface="Open Sans" panose="020B0606030504020204" pitchFamily="34" charset="0"/>
                <a:cs typeface="Open Sans" panose="020B0606030504020204" pitchFamily="34" charset="0"/>
              </a:rPr>
              <a:t>Signs &amp; Symptoms: Thoughts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86200" y="1600200"/>
            <a:ext cx="5105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elf-criticism 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Pessimism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Rigid thinking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Racing thoughts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Difficulty making decisions, concentrating or remembering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Altered sense of self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Delusions or hallucinations.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Lack of insight.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Suspiciousness.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Thoughts of death and suicide.</a:t>
            </a:r>
          </a:p>
          <a:p>
            <a:pPr>
              <a:spcBef>
                <a:spcPts val="0"/>
              </a:spcBef>
              <a:buClr>
                <a:srgbClr val="034EA2"/>
              </a:buClr>
            </a:pPr>
            <a:endParaRPr lang="en-US" sz="3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Clr>
                <a:srgbClr val="034EA2"/>
              </a:buClr>
            </a:pPr>
            <a:endParaRPr lang="en-US" sz="32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76800" y="1219200"/>
            <a:ext cx="3905822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29972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2057400"/>
            <a:ext cx="4267200" cy="40687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Brain Development</a:t>
            </a:r>
          </a:p>
          <a:p>
            <a:pPr lvl="1"/>
            <a:r>
              <a:rPr lang="en-US" sz="1800" dirty="0" smtClean="0"/>
              <a:t>Limbic System</a:t>
            </a:r>
          </a:p>
          <a:p>
            <a:pPr lvl="1"/>
            <a:r>
              <a:rPr lang="en-US" sz="1800" dirty="0" smtClean="0"/>
              <a:t>Frontal Lobe</a:t>
            </a:r>
          </a:p>
          <a:p>
            <a:r>
              <a:rPr lang="en-US" sz="2400" dirty="0" smtClean="0"/>
              <a:t>Co-Occurring Disorders</a:t>
            </a:r>
          </a:p>
          <a:p>
            <a:pPr lvl="1"/>
            <a:r>
              <a:rPr lang="en-US" sz="1800" dirty="0" smtClean="0"/>
              <a:t>Self Medicating</a:t>
            </a:r>
          </a:p>
          <a:p>
            <a:r>
              <a:rPr lang="en-US" sz="2400" dirty="0" smtClean="0"/>
              <a:t>Accidental Addiction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572000" cy="34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Substances of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481087" y="1299893"/>
            <a:ext cx="2819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Tobacco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Drugs</a:t>
            </a:r>
          </a:p>
          <a:p>
            <a:r>
              <a:rPr lang="en-US" dirty="0" smtClean="0"/>
              <a:t>Party Drugs</a:t>
            </a:r>
          </a:p>
          <a:p>
            <a:r>
              <a:rPr lang="en-US" dirty="0" smtClean="0"/>
              <a:t>Pills</a:t>
            </a:r>
          </a:p>
          <a:p>
            <a:r>
              <a:rPr lang="en-US" dirty="0" smtClean="0"/>
              <a:t>Synthetic Drugs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337993"/>
            <a:ext cx="3124200" cy="495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Household Items</a:t>
            </a:r>
          </a:p>
          <a:p>
            <a:pPr lvl="1"/>
            <a:r>
              <a:rPr lang="en-US" sz="2800" dirty="0" smtClean="0"/>
              <a:t>Whipped Cream</a:t>
            </a:r>
          </a:p>
          <a:p>
            <a:pPr lvl="1"/>
            <a:r>
              <a:rPr lang="en-US" sz="2800" dirty="0" smtClean="0"/>
              <a:t>Markers</a:t>
            </a:r>
          </a:p>
          <a:p>
            <a:pPr lvl="1"/>
            <a:r>
              <a:rPr lang="en-US" sz="2800" dirty="0" smtClean="0"/>
              <a:t>Nail Polish</a:t>
            </a:r>
          </a:p>
          <a:p>
            <a:pPr lvl="1"/>
            <a:r>
              <a:rPr lang="en-US" sz="2800" dirty="0" smtClean="0"/>
              <a:t>Cough Syrup</a:t>
            </a:r>
          </a:p>
          <a:p>
            <a:pPr lvl="1"/>
            <a:r>
              <a:rPr lang="en-US" sz="2800" dirty="0" smtClean="0"/>
              <a:t>Mouthwash</a:t>
            </a:r>
          </a:p>
          <a:p>
            <a:pPr lvl="1"/>
            <a:r>
              <a:rPr lang="en-US" sz="2800" dirty="0" smtClean="0"/>
              <a:t>Laxatives</a:t>
            </a:r>
          </a:p>
          <a:p>
            <a:pPr lvl="1"/>
            <a:r>
              <a:rPr lang="en-US" sz="2800" dirty="0" smtClean="0"/>
              <a:t>Antihistamines</a:t>
            </a:r>
          </a:p>
          <a:p>
            <a:pPr lvl="1"/>
            <a:r>
              <a:rPr lang="en-US" sz="2800" dirty="0" smtClean="0"/>
              <a:t>Diet Pills</a:t>
            </a:r>
          </a:p>
          <a:p>
            <a:pPr lvl="1"/>
            <a:r>
              <a:rPr lang="en-US" sz="2800" dirty="0" smtClean="0"/>
              <a:t>Hand Sanitizer</a:t>
            </a:r>
          </a:p>
          <a:p>
            <a:pPr lvl="1"/>
            <a:r>
              <a:rPr lang="en-US" sz="2800" dirty="0" smtClean="0"/>
              <a:t>Nutmeg</a:t>
            </a:r>
          </a:p>
          <a:p>
            <a:pPr lvl="1"/>
            <a:r>
              <a:rPr lang="en-US" sz="2800" dirty="0" smtClean="0"/>
              <a:t>Vanilla Extract</a:t>
            </a:r>
          </a:p>
          <a:p>
            <a:pPr lvl="1"/>
            <a:r>
              <a:rPr lang="en-US" sz="2800" dirty="0" smtClean="0"/>
              <a:t>Energy Drinks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91255"/>
            <a:ext cx="2876032" cy="1905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" y="5597236"/>
            <a:ext cx="1183756" cy="12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2192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Physical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912812" y="1863724"/>
            <a:ext cx="4040188" cy="3951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Nosebleeds</a:t>
            </a:r>
          </a:p>
          <a:p>
            <a:r>
              <a:rPr lang="en-US" dirty="0" smtClean="0"/>
              <a:t>Frequent Nausea, headaches</a:t>
            </a:r>
          </a:p>
          <a:p>
            <a:r>
              <a:rPr lang="en-US" dirty="0" smtClean="0"/>
              <a:t>Clenching teeth</a:t>
            </a:r>
          </a:p>
          <a:p>
            <a:r>
              <a:rPr lang="en-US" dirty="0" smtClean="0"/>
              <a:t>Excessive thirst “Cottonmouth”</a:t>
            </a:r>
          </a:p>
          <a:p>
            <a:r>
              <a:rPr lang="en-US" dirty="0" smtClean="0"/>
              <a:t>Sudden change in weight</a:t>
            </a:r>
          </a:p>
          <a:p>
            <a:r>
              <a:rPr lang="en-US" dirty="0" smtClean="0"/>
              <a:t>Accidents, bruises</a:t>
            </a:r>
          </a:p>
          <a:p>
            <a:r>
              <a:rPr lang="en-US" dirty="0" smtClean="0"/>
              <a:t>Nodding off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Behavioral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0" y="1828800"/>
            <a:ext cx="4041775" cy="3124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**Can be MH Symptoms**</a:t>
            </a:r>
          </a:p>
          <a:p>
            <a:r>
              <a:rPr lang="en-US" dirty="0" smtClean="0"/>
              <a:t>Mood changes</a:t>
            </a:r>
          </a:p>
          <a:p>
            <a:r>
              <a:rPr lang="en-US" dirty="0" smtClean="0"/>
              <a:t>Loud, obnoxious behavior</a:t>
            </a:r>
          </a:p>
          <a:p>
            <a:r>
              <a:rPr lang="en-US" dirty="0" smtClean="0"/>
              <a:t>Unusually tired</a:t>
            </a:r>
          </a:p>
          <a:p>
            <a:r>
              <a:rPr lang="en-US" dirty="0" smtClean="0"/>
              <a:t>Hostility</a:t>
            </a:r>
          </a:p>
          <a:p>
            <a:r>
              <a:rPr lang="en-US" dirty="0" smtClean="0"/>
              <a:t>Avoiding eye contact</a:t>
            </a:r>
          </a:p>
          <a:p>
            <a:r>
              <a:rPr lang="en-US" dirty="0" smtClean="0"/>
              <a:t>Secretive/locking doors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24400"/>
            <a:ext cx="32670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7"/>
            <a:ext cx="1142999" cy="12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behavioral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Mental Disorder/Mental Illness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Impacts thinking, emotions and behavior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Disrupts work, daily activities and relationships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One in four individuals can be diagnosed at any given </a:t>
            </a:r>
            <a:r>
              <a:rPr lang="en-US" sz="2000" dirty="0" smtClean="0"/>
              <a:t>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76572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369887"/>
          </a:xfrm>
        </p:spPr>
        <p:txBody>
          <a:bodyPr>
            <a:noAutofit/>
          </a:bodyPr>
          <a:lstStyle/>
          <a:p>
            <a:r>
              <a:rPr lang="en-US" sz="2800" dirty="0" smtClean="0"/>
              <a:t>Social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828800"/>
            <a:ext cx="4040188" cy="4297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Loss of interest in…</a:t>
            </a:r>
          </a:p>
          <a:p>
            <a:pPr lvl="1"/>
            <a:r>
              <a:rPr lang="en-US" b="1" dirty="0" smtClean="0"/>
              <a:t>Schoolwork</a:t>
            </a:r>
          </a:p>
          <a:p>
            <a:pPr lvl="1"/>
            <a:r>
              <a:rPr lang="en-US" b="1" dirty="0" smtClean="0"/>
              <a:t>Extracurricular activities</a:t>
            </a:r>
          </a:p>
          <a:p>
            <a:r>
              <a:rPr lang="en-US" b="1" dirty="0" smtClean="0"/>
              <a:t>Not fulfilling school/work obligations</a:t>
            </a:r>
          </a:p>
          <a:p>
            <a:r>
              <a:rPr lang="en-US" b="1" dirty="0" smtClean="0"/>
              <a:t>Complaints from teachers, neighbors, co-workers</a:t>
            </a:r>
          </a:p>
          <a:p>
            <a:r>
              <a:rPr lang="en-US" b="1" dirty="0" smtClean="0"/>
              <a:t>Change in relationships with family and/or friends</a:t>
            </a:r>
          </a:p>
          <a:p>
            <a:r>
              <a:rPr lang="en-US" b="1" dirty="0" smtClean="0"/>
              <a:t>Money issues</a:t>
            </a:r>
          </a:p>
          <a:p>
            <a:endParaRPr lang="en-US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369887"/>
          </a:xfrm>
        </p:spPr>
        <p:txBody>
          <a:bodyPr>
            <a:noAutofit/>
          </a:bodyPr>
          <a:lstStyle/>
          <a:p>
            <a:r>
              <a:rPr lang="en-US" sz="2800" dirty="0" smtClean="0"/>
              <a:t>Belongings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5025" y="1828800"/>
            <a:ext cx="4041775" cy="4297363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Missing…</a:t>
            </a:r>
          </a:p>
          <a:p>
            <a:pPr lvl="1"/>
            <a:r>
              <a:rPr lang="en-US" b="1" dirty="0" smtClean="0"/>
              <a:t>Rx or OTC Meds</a:t>
            </a:r>
          </a:p>
          <a:p>
            <a:pPr lvl="1"/>
            <a:r>
              <a:rPr lang="en-US" b="1" dirty="0" smtClean="0"/>
              <a:t>alcohol/cigarettes</a:t>
            </a:r>
          </a:p>
          <a:p>
            <a:pPr lvl="1"/>
            <a:r>
              <a:rPr lang="en-US" b="1" dirty="0" smtClean="0"/>
              <a:t>money/valuables</a:t>
            </a:r>
          </a:p>
          <a:p>
            <a:r>
              <a:rPr lang="en-US" b="1" dirty="0" smtClean="0"/>
              <a:t>Appearance of…</a:t>
            </a:r>
          </a:p>
          <a:p>
            <a:pPr lvl="1"/>
            <a:r>
              <a:rPr lang="en-US" b="1" dirty="0" smtClean="0"/>
              <a:t>Unusual containers/wrappers</a:t>
            </a:r>
          </a:p>
          <a:p>
            <a:pPr lvl="1"/>
            <a:r>
              <a:rPr lang="en-US" b="1" dirty="0" smtClean="0"/>
              <a:t>Seeds</a:t>
            </a:r>
          </a:p>
          <a:p>
            <a:pPr lvl="1"/>
            <a:r>
              <a:rPr lang="en-US" b="1" dirty="0" smtClean="0"/>
              <a:t>Pipes, papers, other devices</a:t>
            </a:r>
          </a:p>
          <a:p>
            <a:pPr lvl="1"/>
            <a:r>
              <a:rPr lang="en-US" b="1" dirty="0" smtClean="0"/>
              <a:t>Visine </a:t>
            </a:r>
          </a:p>
          <a:p>
            <a:pPr lvl="1"/>
            <a:r>
              <a:rPr lang="en-US" b="1" dirty="0" smtClean="0"/>
              <a:t>Unusual smells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8000" dirty="0" smtClean="0"/>
              <a:t>Reassure them that they are safe</a:t>
            </a:r>
          </a:p>
          <a:p>
            <a:pPr>
              <a:lnSpc>
                <a:spcPct val="150000"/>
              </a:lnSpc>
            </a:pPr>
            <a:r>
              <a:rPr lang="en-US" sz="8000" dirty="0" smtClean="0"/>
              <a:t>Be calm and quiet</a:t>
            </a:r>
          </a:p>
          <a:p>
            <a:pPr>
              <a:lnSpc>
                <a:spcPct val="150000"/>
              </a:lnSpc>
            </a:pPr>
            <a:r>
              <a:rPr lang="en-US" sz="8000" dirty="0" smtClean="0"/>
              <a:t>Be patient—some behaviors are not willful</a:t>
            </a:r>
          </a:p>
          <a:p>
            <a:pPr>
              <a:lnSpc>
                <a:spcPct val="150000"/>
              </a:lnSpc>
            </a:pPr>
            <a:r>
              <a:rPr lang="en-US" sz="8000" dirty="0" smtClean="0"/>
              <a:t>Be conscious of how their state is impacting you and how you feel</a:t>
            </a:r>
          </a:p>
          <a:p>
            <a:pPr>
              <a:lnSpc>
                <a:spcPct val="150000"/>
              </a:lnSpc>
            </a:pPr>
            <a:r>
              <a:rPr lang="en-US" sz="8000" dirty="0" smtClean="0"/>
              <a:t>Do not enter into the delusional thinking</a:t>
            </a:r>
          </a:p>
          <a:p>
            <a:pPr>
              <a:lnSpc>
                <a:spcPct val="150000"/>
              </a:lnSpc>
            </a:pPr>
            <a:r>
              <a:rPr lang="en-US" sz="8000" dirty="0" smtClean="0"/>
              <a:t>Ask them what they are hearing or seeing</a:t>
            </a:r>
          </a:p>
          <a:p>
            <a:pPr>
              <a:lnSpc>
                <a:spcPct val="150000"/>
              </a:lnSpc>
            </a:pPr>
            <a:endParaRPr lang="en-US" sz="8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conversation…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4"/>
          </a:xfrm>
        </p:spPr>
        <p:txBody>
          <a:bodyPr>
            <a:normAutofit/>
          </a:bodyPr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Ask how the 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person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is feeling.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Describe what you’ve seen.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Express any concerns.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Don’t initially focus on changing the person’s behavior, perspective or symptom.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Use “I” statements that are not accusatory</a:t>
            </a:r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Information vs. Advice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1219200"/>
            <a:ext cx="4114800" cy="274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400800" cy="4495800"/>
          </a:xfrm>
        </p:spPr>
        <p:txBody>
          <a:bodyPr>
            <a:noAutofit/>
          </a:bodyPr>
          <a:lstStyle/>
          <a:p>
            <a:r>
              <a:rPr lang="en-US" b="1" dirty="0" smtClean="0"/>
              <a:t>Example of professionals</a:t>
            </a:r>
          </a:p>
          <a:p>
            <a:pPr lvl="1"/>
            <a:r>
              <a:rPr lang="en-US" b="1" dirty="0" smtClean="0"/>
              <a:t>Doctors (primary care physicians); Psychiatrists</a:t>
            </a:r>
          </a:p>
          <a:p>
            <a:pPr lvl="1"/>
            <a:r>
              <a:rPr lang="en-US" b="1" dirty="0" smtClean="0"/>
              <a:t>Social workers, counselors, psychologists, and other mental health professionals</a:t>
            </a:r>
          </a:p>
          <a:p>
            <a:pPr marL="365760" lvl="1" indent="0">
              <a:buNone/>
            </a:pPr>
            <a:endParaRPr lang="en-US" b="1" dirty="0" smtClean="0"/>
          </a:p>
          <a:p>
            <a:r>
              <a:rPr lang="en-US" b="1" dirty="0" smtClean="0"/>
              <a:t>Examples of Professional Help</a:t>
            </a:r>
          </a:p>
          <a:p>
            <a:pPr lvl="1"/>
            <a:r>
              <a:rPr lang="en-US" b="1" dirty="0" smtClean="0"/>
              <a:t>“Talk” therapies</a:t>
            </a:r>
          </a:p>
          <a:p>
            <a:pPr lvl="1"/>
            <a:r>
              <a:rPr lang="en-US" b="1" dirty="0" smtClean="0"/>
              <a:t>Medication</a:t>
            </a:r>
          </a:p>
          <a:p>
            <a:pPr lvl="1"/>
            <a:r>
              <a:rPr lang="en-US" b="1" dirty="0" smtClean="0"/>
              <a:t>Psychoeducation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Access to Care</a:t>
            </a:r>
          </a:p>
          <a:p>
            <a:pPr lvl="1"/>
            <a:r>
              <a:rPr lang="en-US" b="1" dirty="0" smtClean="0"/>
              <a:t>Insurance</a:t>
            </a:r>
          </a:p>
          <a:p>
            <a:pPr lvl="1"/>
            <a:r>
              <a:rPr lang="en-US" b="1" dirty="0" smtClean="0"/>
              <a:t>MA Loophole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733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Rarely the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sole treatment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option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Discussions should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include the family and the healthcare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provider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Trial dosing and frequent monitoring are critical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“Off label” because research is limited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Side effects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Black box warning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Peer support groups</a:t>
            </a:r>
            <a:endParaRPr lang="en-US" sz="2400" dirty="0"/>
          </a:p>
          <a:p>
            <a:r>
              <a:rPr lang="en-US" sz="2400" dirty="0" smtClean="0"/>
              <a:t>Family, friends, and faith/other social networks</a:t>
            </a:r>
            <a:endParaRPr lang="en-US" sz="2400" dirty="0"/>
          </a:p>
          <a:p>
            <a:r>
              <a:rPr lang="en-US" sz="2400" dirty="0" smtClean="0"/>
              <a:t>Family support groups</a:t>
            </a:r>
            <a:endParaRPr lang="en-US" sz="2400" dirty="0"/>
          </a:p>
          <a:p>
            <a:r>
              <a:rPr lang="en-US" sz="2400" dirty="0" smtClean="0"/>
              <a:t>Exercise and nutrition</a:t>
            </a:r>
            <a:endParaRPr lang="en-US" sz="2400" dirty="0"/>
          </a:p>
          <a:p>
            <a:r>
              <a:rPr lang="en-US" sz="2400" dirty="0" smtClean="0"/>
              <a:t>Discontinuation of alcohol and other drugs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Person or Family doesn’t want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6934200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Find out Why</a:t>
            </a:r>
          </a:p>
          <a:p>
            <a:pPr lvl="1"/>
            <a:r>
              <a:rPr lang="en-US" sz="2400" dirty="0" smtClean="0"/>
              <a:t>Fear of embarrassment</a:t>
            </a:r>
          </a:p>
          <a:p>
            <a:pPr lvl="1"/>
            <a:r>
              <a:rPr lang="en-US" sz="2400" dirty="0" smtClean="0"/>
              <a:t>Shame</a:t>
            </a:r>
          </a:p>
          <a:p>
            <a:r>
              <a:rPr lang="en-US" sz="3200" dirty="0" smtClean="0"/>
              <a:t>Identify Resources</a:t>
            </a:r>
          </a:p>
          <a:p>
            <a:r>
              <a:rPr lang="en-US" sz="3200" dirty="0" smtClean="0"/>
              <a:t>Intervene in an Emergency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48200"/>
            <a:ext cx="6019800" cy="914400"/>
          </a:xfrm>
        </p:spPr>
        <p:txBody>
          <a:bodyPr/>
          <a:lstStyle/>
          <a:p>
            <a:r>
              <a:rPr lang="en-US" i="1" dirty="0" smtClean="0"/>
              <a:t>Thank You for Being here!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"/>
            <a:ext cx="7086600" cy="4419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To learn more…</a:t>
            </a:r>
          </a:p>
          <a:p>
            <a:pPr lvl="1"/>
            <a:r>
              <a:rPr lang="en-US" sz="1800" dirty="0" smtClean="0"/>
              <a:t>Mental Health First Aid </a:t>
            </a:r>
          </a:p>
          <a:p>
            <a:pPr lvl="2"/>
            <a:r>
              <a:rPr lang="en-US" sz="1600" dirty="0" smtClean="0"/>
              <a:t>Tuesday May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-  Tomorrow – seats available</a:t>
            </a:r>
          </a:p>
          <a:p>
            <a:pPr lvl="2"/>
            <a:r>
              <a:rPr lang="en-US" sz="1600" dirty="0" smtClean="0"/>
              <a:t>Thursday June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</a:p>
          <a:p>
            <a:pPr lvl="1"/>
            <a:r>
              <a:rPr lang="en-US" sz="1800" dirty="0" smtClean="0"/>
              <a:t>Youth Mental Health First Aid</a:t>
            </a:r>
          </a:p>
          <a:p>
            <a:pPr lvl="2"/>
            <a:r>
              <a:rPr lang="en-US" sz="1600" dirty="0" smtClean="0"/>
              <a:t>Thursday July 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Thursday August 10</a:t>
            </a:r>
            <a:r>
              <a:rPr lang="en-US" sz="1600" baseline="30000" dirty="0" smtClean="0"/>
              <a:t>th</a:t>
            </a:r>
            <a:endParaRPr lang="en-US" sz="1600" dirty="0" smtClean="0"/>
          </a:p>
          <a:p>
            <a:pPr lvl="2"/>
            <a:endParaRPr lang="en-US" sz="1600" dirty="0"/>
          </a:p>
          <a:p>
            <a:r>
              <a:rPr lang="en-US" sz="2400" dirty="0" smtClean="0"/>
              <a:t>No cost to you and lunch included</a:t>
            </a:r>
          </a:p>
          <a:p>
            <a:r>
              <a:rPr lang="en-US" sz="2400" dirty="0" smtClean="0"/>
              <a:t>Held at Lenape Valley Foundation</a:t>
            </a:r>
          </a:p>
          <a:p>
            <a:r>
              <a:rPr lang="en-US" sz="2400" dirty="0" smtClean="0"/>
              <a:t>To Register</a:t>
            </a:r>
          </a:p>
          <a:p>
            <a:pPr lvl="1"/>
            <a:r>
              <a:rPr lang="en-US" b="1" dirty="0" smtClean="0"/>
              <a:t>Lenapevf.org   </a:t>
            </a:r>
            <a:r>
              <a:rPr lang="en-US" b="1" dirty="0" smtClean="0">
                <a:sym typeface="Wingdings" panose="05000000000000000000" pitchFamily="2" charset="2"/>
              </a:rPr>
              <a:t>  Education &amp; Training    Mental Health First Aid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6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Open Sans" panose="020B0606030504020204" pitchFamily="34" charset="0"/>
                <a:cs typeface="Open Sans" panose="020B0606030504020204" pitchFamily="34" charset="0"/>
              </a:rPr>
              <a:t>U.S. Youth with a Mental Disorder During Adolescence (Age 13-18)</a:t>
            </a:r>
            <a:r>
              <a:rPr lang="en-US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b="1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800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56008"/>
              </p:ext>
            </p:extLst>
          </p:nvPr>
        </p:nvGraphicFramePr>
        <p:xfrm>
          <a:off x="685800" y="1752600"/>
          <a:ext cx="7772400" cy="362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867"/>
                <a:gridCol w="3166533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Prevalence</a:t>
                      </a:r>
                      <a:r>
                        <a:rPr lang="en-US" sz="2800" b="1" baseline="0" dirty="0" smtClean="0"/>
                        <a:t> (%)</a:t>
                      </a:r>
                      <a:endParaRPr lang="en-US" sz="2800" b="1" dirty="0"/>
                    </a:p>
                  </a:txBody>
                  <a:tcPr/>
                </a:tc>
              </a:tr>
              <a:tr h="620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Anxiety Disorders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31.9</a:t>
                      </a:r>
                      <a:endParaRPr lang="en-US" sz="2400" dirty="0"/>
                    </a:p>
                  </a:txBody>
                  <a:tcPr/>
                </a:tc>
              </a:tr>
              <a:tr h="620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Behavior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19.1</a:t>
                      </a:r>
                      <a:endParaRPr lang="en-US" sz="2400" dirty="0"/>
                    </a:p>
                  </a:txBody>
                  <a:tcPr/>
                </a:tc>
              </a:tr>
              <a:tr h="620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Mood Disorders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14.3</a:t>
                      </a:r>
                      <a:endParaRPr lang="en-US" sz="2400" dirty="0"/>
                    </a:p>
                  </a:txBody>
                  <a:tcPr/>
                </a:tc>
              </a:tr>
              <a:tr h="620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Substance Use Disorders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11.4</a:t>
                      </a:r>
                      <a:endParaRPr lang="en-US" sz="2400" dirty="0"/>
                    </a:p>
                  </a:txBody>
                  <a:tcPr/>
                </a:tc>
              </a:tr>
              <a:tr h="62091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Overall Prevalence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22.2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Age of Onset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Anxiety Disorders – Age 11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Eating Disorders – Age 15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Substance Use Disorders – Age 20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Schizophrenia – Age 23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Bipolar – Age 25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Depression – Age 32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39" y="2667000"/>
            <a:ext cx="3496317" cy="23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Development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68798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1"/>
            <a:ext cx="6248400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Physical Changes:	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ormones.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eight and weight.</a:t>
            </a:r>
          </a:p>
          <a:p>
            <a:pPr lvl="1">
              <a:buFont typeface="Wingdings" pitchFamily="1" charset="2"/>
              <a:buNone/>
            </a:pPr>
            <a:endParaRPr lang="en-US" sz="11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 smtClean="0">
                <a:ea typeface="Open Sans" panose="020B0606030504020204" pitchFamily="34" charset="0"/>
                <a:cs typeface="Open Sans" panose="020B0606030504020204" pitchFamily="34" charset="0"/>
              </a:rPr>
              <a:t>Mental Changes:</a:t>
            </a:r>
          </a:p>
          <a:p>
            <a:pPr lvl="1"/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Abstract thinking skills.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ogic and reason in decision making.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wn beliefs.</a:t>
            </a:r>
          </a:p>
          <a:p>
            <a:pPr lvl="1"/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Questioning authority.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Emotional Changes: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Shifts mood quickly.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More intense feelings.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Risk-taking and Impulsive behavior.</a:t>
            </a:r>
          </a:p>
          <a:p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Social Changes: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Experimentation with social and cultural identity.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Peer influence.</a:t>
            </a:r>
          </a:p>
          <a:p>
            <a:pPr lvl="1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Awareness of sexual identity.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Despite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all of these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challenges, most youth pass through adolescence with relatively little difficulty.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4845963" cy="3215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41526"/>
            <a:ext cx="1143000" cy="1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68362"/>
          </a:xfrm>
        </p:spPr>
        <p:txBody>
          <a:bodyPr/>
          <a:lstStyle/>
          <a:p>
            <a:r>
              <a:rPr lang="en-US" dirty="0" smtClean="0"/>
              <a:t>Risk Factors for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5433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predisposition</a:t>
            </a:r>
          </a:p>
          <a:p>
            <a:r>
              <a:rPr lang="en-US" sz="2400" dirty="0" smtClean="0"/>
              <a:t>Family dynamics</a:t>
            </a:r>
          </a:p>
          <a:p>
            <a:r>
              <a:rPr lang="en-US" sz="2400" dirty="0" smtClean="0"/>
              <a:t>Medical conditions</a:t>
            </a:r>
          </a:p>
          <a:p>
            <a:r>
              <a:rPr lang="en-US" sz="2400" dirty="0" smtClean="0"/>
              <a:t>Brain injuries</a:t>
            </a:r>
          </a:p>
          <a:p>
            <a:r>
              <a:rPr lang="en-US" sz="2400" dirty="0" smtClean="0"/>
              <a:t>Social influences</a:t>
            </a:r>
          </a:p>
          <a:p>
            <a:r>
              <a:rPr lang="en-US" sz="2400" dirty="0" smtClean="0"/>
              <a:t>Environmental influence</a:t>
            </a:r>
          </a:p>
          <a:p>
            <a:r>
              <a:rPr lang="en-US" sz="2400" dirty="0" smtClean="0"/>
              <a:t>Traumatic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1529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638800"/>
            <a:ext cx="1145508" cy="12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611</TotalTime>
  <Words>986</Words>
  <Application>Microsoft Office PowerPoint</Application>
  <PresentationFormat>On-screen Show (4:3)</PresentationFormat>
  <Paragraphs>283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 Pop</vt:lpstr>
      <vt:lpstr>Overview of Behavioral Health  &amp; Substance Abuse</vt:lpstr>
      <vt:lpstr>What is behavioral health?</vt:lpstr>
      <vt:lpstr>U.S. Youth with a Mental Disorder During Adolescence (Age 13-18)  </vt:lpstr>
      <vt:lpstr>Median Age of Onset</vt:lpstr>
      <vt:lpstr>Adolescent Development</vt:lpstr>
      <vt:lpstr>Adolescent Development</vt:lpstr>
      <vt:lpstr>Adolescent Development</vt:lpstr>
      <vt:lpstr>Resiliency</vt:lpstr>
      <vt:lpstr>Risk Factors for Mental Illness</vt:lpstr>
      <vt:lpstr>Protective Factors</vt:lpstr>
      <vt:lpstr>Typical Behaviors vs. Symptoms</vt:lpstr>
      <vt:lpstr>What Are Some of the Disorders You’ve Heard About?</vt:lpstr>
      <vt:lpstr>Signs &amp; Symptoms: Physical</vt:lpstr>
      <vt:lpstr>Signs &amp; Symptoms: Emotions </vt:lpstr>
      <vt:lpstr>Signs &amp; Symptoms:  Behaviors</vt:lpstr>
      <vt:lpstr>Signs &amp; Symptoms: Thoughts</vt:lpstr>
      <vt:lpstr>Substance Abuse</vt:lpstr>
      <vt:lpstr>Substances of Use</vt:lpstr>
      <vt:lpstr>Warning Signs</vt:lpstr>
      <vt:lpstr>Warning Signs</vt:lpstr>
      <vt:lpstr>What do you do?</vt:lpstr>
      <vt:lpstr>Have a conversation…</vt:lpstr>
      <vt:lpstr>Professional Interventions</vt:lpstr>
      <vt:lpstr>Medication</vt:lpstr>
      <vt:lpstr>Other Types of Support</vt:lpstr>
      <vt:lpstr>What if the Person or Family doesn’t want help?</vt:lpstr>
      <vt:lpstr>Thank You for Being here!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behavioral health</dc:title>
  <dc:creator>Sharon Curran</dc:creator>
  <cp:lastModifiedBy>Kris Thompson</cp:lastModifiedBy>
  <cp:revision>56</cp:revision>
  <dcterms:created xsi:type="dcterms:W3CDTF">2015-04-27T13:17:28Z</dcterms:created>
  <dcterms:modified xsi:type="dcterms:W3CDTF">2017-05-15T21:25:02Z</dcterms:modified>
</cp:coreProperties>
</file>